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zh-C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2"/>
  </p:normalViewPr>
  <p:slideViewPr>
    <p:cSldViewPr>
      <p:cViewPr varScale="1">
        <p:scale>
          <a:sx n="107" d="100"/>
          <a:sy n="107" d="100"/>
        </p:scale>
        <p:origin x="173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标题幻灯片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ctrTitle"/>
          </p:nvPr>
        </p:nvSpPr>
        <p:spPr bwMode="auto">
          <a:xfrm>
            <a:off x="685800" y="2130424"/>
            <a:ext cx="7772400" cy="1470024"/>
          </a:xfr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副标题 2"/>
          <p:cNvSpPr>
            <a:spLocks noGrp="1"/>
          </p:cNvSpPr>
          <p:nvPr>
            <p:ph type="subTitle" idx="1"/>
          </p:nvPr>
        </p:nvSpPr>
        <p:spPr bwMode="auto">
          <a:xfrm>
            <a:off x="1371600" y="3886200"/>
            <a:ext cx="6400800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zh-CN"/>
              <a:t>单击此处编辑母版副标题样式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标题和竖排文字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竖排文字占位符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垂直排列标题与文本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竖排标题 1"/>
          <p:cNvSpPr>
            <a:spLocks noGrp="1"/>
          </p:cNvSpPr>
          <p:nvPr>
            <p:ph type="title" orient="vert"/>
          </p:nvPr>
        </p:nvSpPr>
        <p:spPr bwMode="auto">
          <a:xfrm>
            <a:off x="6629400" y="274637"/>
            <a:ext cx="2057400" cy="5851524"/>
          </a:xfrm>
        </p:spPr>
        <p:txBody>
          <a:bodyPr vert="eaVert"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竖排文字占位符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74637"/>
            <a:ext cx="6019799" cy="5851524"/>
          </a:xfrm>
        </p:spPr>
        <p:txBody>
          <a:bodyPr vert="eaVert"/>
          <a:lstStyle/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标题和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节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722313" y="4406899"/>
            <a:ext cx="7772400" cy="136207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722313" y="2906712"/>
            <a:ext cx="7772400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两栏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"/>
          </p:nvPr>
        </p:nvSpPr>
        <p:spPr bwMode="auto">
          <a:xfrm>
            <a:off x="457200" y="1600200"/>
            <a:ext cx="4038598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 bwMode="auto">
          <a:xfrm>
            <a:off x="4648199" y="1600200"/>
            <a:ext cx="4038598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比较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535112"/>
            <a:ext cx="4040187" cy="63976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 bwMode="auto">
          <a:xfrm>
            <a:off x="457200" y="2174874"/>
            <a:ext cx="404018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7" name="文本占位符 4"/>
          <p:cNvSpPr>
            <a:spLocks noGrp="1"/>
          </p:cNvSpPr>
          <p:nvPr>
            <p:ph type="body" sz="quarter" idx="3"/>
          </p:nvPr>
        </p:nvSpPr>
        <p:spPr bwMode="auto">
          <a:xfrm>
            <a:off x="4645024" y="1535112"/>
            <a:ext cx="4041774" cy="63976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8" name="内容占位符 5"/>
          <p:cNvSpPr>
            <a:spLocks noGrp="1"/>
          </p:cNvSpPr>
          <p:nvPr>
            <p:ph sz="quarter" idx="4"/>
          </p:nvPr>
        </p:nvSpPr>
        <p:spPr bwMode="auto">
          <a:xfrm>
            <a:off x="4645024" y="2174874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9" name="日期占位符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10" name="页脚占位符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11" name="灯片编号占位符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仅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空白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日期占位符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内容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457200" y="273049"/>
            <a:ext cx="3008313" cy="1162049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 bwMode="auto">
          <a:xfrm>
            <a:off x="3575049" y="273049"/>
            <a:ext cx="5111749" cy="58531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2"/>
          </p:nvPr>
        </p:nvSpPr>
        <p:spPr bwMode="auto">
          <a:xfrm>
            <a:off x="457200" y="1435099"/>
            <a:ext cx="3008313" cy="46910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图片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1792287" y="4800600"/>
            <a:ext cx="5486400" cy="566737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图片占位符 2"/>
          <p:cNvSpPr>
            <a:spLocks noGrp="1"/>
          </p:cNvSpPr>
          <p:nvPr>
            <p:ph type="pic" idx="1"/>
          </p:nvPr>
        </p:nvSpPr>
        <p:spPr bwMode="auto">
          <a:xfrm>
            <a:off x="1792287" y="612774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zh-CN"/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2"/>
          </p:nvPr>
        </p:nvSpPr>
        <p:spPr bwMode="auto">
          <a:xfrm>
            <a:off x="1792287" y="5367337"/>
            <a:ext cx="5486400" cy="80486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457200" y="6356349"/>
            <a:ext cx="2133599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30820CF-B880-4189-942D-D702A7CBA730}" type="datetimeFigureOut">
              <a:rPr lang="en-US"/>
              <a:t>11/7/2023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3124199" y="6356349"/>
            <a:ext cx="289559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6553199" y="6356349"/>
            <a:ext cx="2133599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/>
  <p:txStyles>
    <p:titleStyle>
      <a:lvl1pPr algn="ctr" defTabSz="914400"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FCFEFF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27A6F5AF-5316-714D-4370-8D0C8C019FDD}"/>
              </a:ext>
            </a:extLst>
          </p:cNvPr>
          <p:cNvSpPr/>
          <p:nvPr/>
        </p:nvSpPr>
        <p:spPr>
          <a:xfrm>
            <a:off x="451432" y="839182"/>
            <a:ext cx="4248472" cy="6048672"/>
          </a:xfrm>
          <a:prstGeom prst="roundRect">
            <a:avLst/>
          </a:pr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xmlns="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9B2E9F-9984-991A-8743-3ED741AEC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979637"/>
            <a:ext cx="1723682" cy="16637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BE031C-CA17-4BD7-A14E-0C62C8CBA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917" y="2899309"/>
            <a:ext cx="1819833" cy="16637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9750FC-E95B-0ABD-44A9-0FAD07F8E9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003578"/>
            <a:ext cx="1555795" cy="15019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BF347D-E377-B960-6134-43D36BD4D19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28" y="2899309"/>
            <a:ext cx="1645176" cy="15019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65E6C6-32AB-A7E1-E06B-29340E3C11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0994" y="4818981"/>
            <a:ext cx="1735678" cy="17475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6D8658-C3D3-937C-0BFE-774B8F676C9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54" y="4836453"/>
            <a:ext cx="1731106" cy="174759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054E6C-DDD9-A1CA-7FC8-BC70EC32C5E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432" b="90000" l="9840" r="97140">
                        <a14:foregroundMark x1="64989" y1="27273" x2="64989" y2="27273"/>
                        <a14:foregroundMark x1="63730" y1="25455" x2="74371" y2="15682"/>
                        <a14:foregroundMark x1="74371" y1="15682" x2="82380" y2="28523"/>
                        <a14:foregroundMark x1="82380" y1="28523" x2="71739" y2="37159"/>
                        <a14:foregroundMark x1="71739" y1="37159" x2="59840" y2="30455"/>
                        <a14:foregroundMark x1="59840" y1="30455" x2="59382" y2="29432"/>
                        <a14:foregroundMark x1="70709" y1="9773" x2="84668" y2="10568"/>
                        <a14:foregroundMark x1="84668" y1="10568" x2="89931" y2="22614"/>
                        <a14:foregroundMark x1="94050" y1="35114" x2="95309" y2="12614"/>
                        <a14:foregroundMark x1="95309" y1="9432" x2="97140" y2="37273"/>
                        <a14:backgroundMark x1="44508" y1="11023" x2="46453" y2="36932"/>
                        <a14:backgroundMark x1="46453" y1="36932" x2="45423" y2="9773"/>
                        <a14:backgroundMark x1="45423" y1="9773" x2="45195" y2="9773"/>
                        <a14:backgroundMark x1="42906" y1="59205" x2="60755" y2="59545"/>
                        <a14:backgroundMark x1="60755" y1="59545" x2="92334" y2="56932"/>
                        <a14:backgroundMark x1="92334" y1="56932" x2="86728" y2="70795"/>
                        <a14:backgroundMark x1="86728" y1="70795" x2="63616" y2="77614"/>
                        <a14:backgroundMark x1="63616" y1="77614" x2="49657" y2="77614"/>
                        <a14:backgroundMark x1="49657" y1="77614" x2="40160" y2="65000"/>
                        <a14:backgroundMark x1="40160" y1="65000" x2="34897" y2="52045"/>
                        <a14:backgroundMark x1="34897" y1="52045" x2="48398" y2="50114"/>
                        <a14:backgroundMark x1="48398" y1="50114" x2="52632" y2="65341"/>
                        <a14:backgroundMark x1="52632" y1="65341" x2="52403" y2="65795"/>
                        <a14:backgroundMark x1="50801" y1="47614" x2="79291" y2="47955"/>
                        <a14:backgroundMark x1="79291" y1="47955" x2="92449" y2="47841"/>
                        <a14:backgroundMark x1="92449" y1="47841" x2="50114" y2="54205"/>
                        <a14:backgroundMark x1="50114" y1="54205" x2="37872" y2="48409"/>
                        <a14:backgroundMark x1="37872" y1="48409" x2="11442" y2="47614"/>
                      </a14:backgroundRemoval>
                    </a14:imgEffect>
                  </a14:imgLayer>
                </a14:imgProps>
              </a:ext>
            </a:extLst>
          </a:blip>
          <a:srcRect l="47059" b="52737"/>
          <a:stretch/>
        </p:blipFill>
        <p:spPr bwMode="auto">
          <a:xfrm>
            <a:off x="5292080" y="3035124"/>
            <a:ext cx="1944216" cy="1747593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0D65A6A-8641-6D5C-677D-84954885B127}"/>
              </a:ext>
            </a:extLst>
          </p:cNvPr>
          <p:cNvSpPr/>
          <p:nvPr/>
        </p:nvSpPr>
        <p:spPr>
          <a:xfrm>
            <a:off x="3561633" y="4818981"/>
            <a:ext cx="967117" cy="873796"/>
          </a:xfrm>
          <a:prstGeom prst="roundRect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595C773-9B48-E8B9-49CC-F8219091A18C}"/>
              </a:ext>
            </a:extLst>
          </p:cNvPr>
          <p:cNvSpPr/>
          <p:nvPr/>
        </p:nvSpPr>
        <p:spPr bwMode="auto">
          <a:xfrm>
            <a:off x="5292080" y="3213399"/>
            <a:ext cx="2016224" cy="1569317"/>
          </a:xfrm>
          <a:prstGeom prst="roundRect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5D3660FC-4F66-9275-CE96-B97404555974}"/>
              </a:ext>
            </a:extLst>
          </p:cNvPr>
          <p:cNvCxnSpPr>
            <a:stCxn id="9" idx="3"/>
            <a:endCxn id="13" idx="2"/>
          </p:cNvCxnSpPr>
          <p:nvPr/>
        </p:nvCxnSpPr>
        <p:spPr>
          <a:xfrm flipV="1">
            <a:off x="4528750" y="4782717"/>
            <a:ext cx="1735438" cy="473162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Down Arrow 18">
            <a:extLst>
              <a:ext uri="{FF2B5EF4-FFF2-40B4-BE49-F238E27FC236}">
                <a16:creationId xmlns:a16="http://schemas.microsoft.com/office/drawing/2014/main" id="{952DD9F9-31CD-7E8A-3771-0C3C1FF1A813}"/>
              </a:ext>
            </a:extLst>
          </p:cNvPr>
          <p:cNvSpPr/>
          <p:nvPr/>
        </p:nvSpPr>
        <p:spPr>
          <a:xfrm rot="10800000">
            <a:off x="6048164" y="2643395"/>
            <a:ext cx="504056" cy="391729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031F5E-9402-632D-DDF9-8CC73E1A52B5}"/>
              </a:ext>
            </a:extLst>
          </p:cNvPr>
          <p:cNvSpPr txBox="1"/>
          <p:nvPr/>
        </p:nvSpPr>
        <p:spPr>
          <a:xfrm>
            <a:off x="4932040" y="2102397"/>
            <a:ext cx="3839513" cy="36933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Extracting Features: area, perimeter,… 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BE80F830-46E6-3C3F-1948-1F682185F193}"/>
              </a:ext>
            </a:extLst>
          </p:cNvPr>
          <p:cNvSpPr/>
          <p:nvPr/>
        </p:nvSpPr>
        <p:spPr bwMode="auto">
          <a:xfrm rot="10800000">
            <a:off x="6012160" y="1573734"/>
            <a:ext cx="504056" cy="391729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FFC2B9-0FAF-C8AA-C01F-EB31623769AD}"/>
              </a:ext>
            </a:extLst>
          </p:cNvPr>
          <p:cNvSpPr txBox="1"/>
          <p:nvPr/>
        </p:nvSpPr>
        <p:spPr>
          <a:xfrm>
            <a:off x="5690954" y="1054866"/>
            <a:ext cx="114646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61021-149E-B0FB-940D-E164481F172A}"/>
              </a:ext>
            </a:extLst>
          </p:cNvPr>
          <p:cNvSpPr txBox="1"/>
          <p:nvPr/>
        </p:nvSpPr>
        <p:spPr>
          <a:xfrm>
            <a:off x="1207344" y="367382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 Everything Model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30E874-97BE-9B99-1169-85D0EB94E5D5}"/>
              </a:ext>
            </a:extLst>
          </p:cNvPr>
          <p:cNvSpPr txBox="1"/>
          <p:nvPr/>
        </p:nvSpPr>
        <p:spPr>
          <a:xfrm>
            <a:off x="6300192" y="4782716"/>
            <a:ext cx="3191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the Region of Interest (ROI)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623D75-0A13-ED12-E54F-B415E0288F1B}"/>
              </a:ext>
            </a:extLst>
          </p:cNvPr>
          <p:cNvSpPr txBox="1"/>
          <p:nvPr/>
        </p:nvSpPr>
        <p:spPr>
          <a:xfrm>
            <a:off x="7896141" y="1054866"/>
            <a:ext cx="80021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DCC45AF-7C31-BA20-596C-934B5393CB6E}"/>
              </a:ext>
            </a:extLst>
          </p:cNvPr>
          <p:cNvCxnSpPr>
            <a:stCxn id="22" idx="3"/>
            <a:endCxn id="26" idx="1"/>
          </p:cNvCxnSpPr>
          <p:nvPr/>
        </p:nvCxnSpPr>
        <p:spPr>
          <a:xfrm>
            <a:off x="6837422" y="1239532"/>
            <a:ext cx="1058719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D5636B2-4677-BCB1-C323-C303CF8128F0}"/>
              </a:ext>
            </a:extLst>
          </p:cNvPr>
          <p:cNvSpPr txBox="1"/>
          <p:nvPr/>
        </p:nvSpPr>
        <p:spPr>
          <a:xfrm>
            <a:off x="6973624" y="935208"/>
            <a:ext cx="7008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F45B0017-AAAC-5B83-1DCC-D86C120A9C42}"/>
              </a:ext>
            </a:extLst>
          </p:cNvPr>
          <p:cNvCxnSpPr>
            <a:stCxn id="29" idx="0"/>
            <a:endCxn id="22" idx="0"/>
          </p:cNvCxnSpPr>
          <p:nvPr/>
        </p:nvCxnSpPr>
        <p:spPr>
          <a:xfrm rot="16200000" flipH="1" flipV="1">
            <a:off x="6734286" y="465110"/>
            <a:ext cx="119658" cy="1059853"/>
          </a:xfrm>
          <a:prstGeom prst="bentConnector3">
            <a:avLst>
              <a:gd name="adj1" fmla="val -19104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7D65450-6B6D-CA66-D26B-FA0EB3C66043}"/>
              </a:ext>
            </a:extLst>
          </p:cNvPr>
          <p:cNvSpPr txBox="1"/>
          <p:nvPr/>
        </p:nvSpPr>
        <p:spPr>
          <a:xfrm>
            <a:off x="6300192" y="403743"/>
            <a:ext cx="10599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feed back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4E033-757D-23A7-5FC4-1413EC3ACD53}"/>
              </a:ext>
            </a:extLst>
          </p:cNvPr>
          <p:cNvSpPr txBox="1"/>
          <p:nvPr/>
        </p:nvSpPr>
        <p:spPr>
          <a:xfrm>
            <a:off x="4572000" y="31859"/>
            <a:ext cx="131959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Model</a:t>
            </a: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59F17ADE-3356-4087-8C68-302502D976E2}"/>
              </a:ext>
            </a:extLst>
          </p:cNvPr>
          <p:cNvCxnSpPr>
            <a:stCxn id="22" idx="1"/>
            <a:endCxn id="33" idx="2"/>
          </p:cNvCxnSpPr>
          <p:nvPr/>
        </p:nvCxnSpPr>
        <p:spPr>
          <a:xfrm rot="10800000">
            <a:off x="5231796" y="401192"/>
            <a:ext cx="459158" cy="83834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ecture 12: Bias Variance Tradeoff">
            <a:extLst>
              <a:ext uri="{FF2B5EF4-FFF2-40B4-BE49-F238E27FC236}">
                <a16:creationId xmlns:a16="http://schemas.microsoft.com/office/drawing/2014/main" id="{A29B4017-C3AE-4926-95CE-9A8DF8AC2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1124744"/>
            <a:ext cx="4331281" cy="388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8E6BC6-6D2E-44E0-AA27-63B288011A77}"/>
              </a:ext>
            </a:extLst>
          </p:cNvPr>
          <p:cNvSpPr/>
          <p:nvPr/>
        </p:nvSpPr>
        <p:spPr>
          <a:xfrm>
            <a:off x="2771800" y="1340768"/>
            <a:ext cx="1728192" cy="172819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5A3C0C-2D2E-4640-A61C-1C64FC85B560}"/>
              </a:ext>
            </a:extLst>
          </p:cNvPr>
          <p:cNvSpPr txBox="1"/>
          <p:nvPr/>
        </p:nvSpPr>
        <p:spPr>
          <a:xfrm>
            <a:off x="5076056" y="332656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we want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2E9611F-F1D5-4989-905B-3BDB93BE40BE}"/>
              </a:ext>
            </a:extLst>
          </p:cNvPr>
          <p:cNvCxnSpPr/>
          <p:nvPr/>
        </p:nvCxnSpPr>
        <p:spPr>
          <a:xfrm flipV="1">
            <a:off x="4499992" y="701988"/>
            <a:ext cx="792088" cy="6387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324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files.oaiusercontent.com/file-pU9HuurjYJp61cNDMANnZPaP?se=2023-11-07T20%3A20%3A10Z&amp;sp=r&amp;sv=2021-08-06&amp;sr=b&amp;rscc=max-age%3D3599%2C%20immutable&amp;rscd=attachment%3B%20filename%3D5cc0145d-0e89-4eab-a181-3e401e4cd361&amp;sig=prHGLY/BVYH2tVrgmFKf7P5cw13hKzlzb9y8LomHUMA%3D">
            <a:extLst>
              <a:ext uri="{FF2B5EF4-FFF2-40B4-BE49-F238E27FC236}">
                <a16:creationId xmlns:a16="http://schemas.microsoft.com/office/drawing/2014/main" id="{7464B7FE-A5E2-4983-AA95-9AC0326D9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692696"/>
            <a:ext cx="6687126" cy="435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69AC6E-5254-4390-8AB7-049291B54F81}"/>
              </a:ext>
            </a:extLst>
          </p:cNvPr>
          <p:cNvSpPr/>
          <p:nvPr/>
        </p:nvSpPr>
        <p:spPr>
          <a:xfrm>
            <a:off x="6933782" y="2060848"/>
            <a:ext cx="405719" cy="1296144"/>
          </a:xfrm>
          <a:prstGeom prst="rightBrace">
            <a:avLst>
              <a:gd name="adj1" fmla="val 7904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BF29C6-1CAA-4803-AE97-59E3AE6BE4BA}"/>
              </a:ext>
            </a:extLst>
          </p:cNvPr>
          <p:cNvSpPr txBox="1"/>
          <p:nvPr/>
        </p:nvSpPr>
        <p:spPr>
          <a:xfrm>
            <a:off x="7236296" y="2685409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variance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3137C41-F52D-45EB-97AC-6743457C2468}"/>
              </a:ext>
            </a:extLst>
          </p:cNvPr>
          <p:cNvCxnSpPr>
            <a:cxnSpLocks/>
          </p:cNvCxnSpPr>
          <p:nvPr/>
        </p:nvCxnSpPr>
        <p:spPr>
          <a:xfrm>
            <a:off x="227275" y="2497429"/>
            <a:ext cx="8316017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029E32D-A8B8-4685-8303-65FEEA337294}"/>
              </a:ext>
            </a:extLst>
          </p:cNvPr>
          <p:cNvSpPr txBox="1"/>
          <p:nvPr/>
        </p:nvSpPr>
        <p:spPr>
          <a:xfrm>
            <a:off x="7617794" y="2198492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Bias (or accuracy)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34B04B-035F-44B0-A689-276C87E513AD}"/>
              </a:ext>
            </a:extLst>
          </p:cNvPr>
          <p:cNvSpPr txBox="1"/>
          <p:nvPr/>
        </p:nvSpPr>
        <p:spPr>
          <a:xfrm>
            <a:off x="227275" y="5188665"/>
            <a:ext cx="8737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 in our case, the bias is high(the average F1 is low), the variance is high.</a:t>
            </a:r>
          </a:p>
          <a:p>
            <a:r>
              <a:rPr lang="en-US" dirty="0"/>
              <a:t>&lt;- The average value of the F1 score is approximately 0.563, and</a:t>
            </a:r>
          </a:p>
          <a:p>
            <a:r>
              <a:rPr lang="en-US" dirty="0"/>
              <a:t> the interquartile range (IQR), which represents the variance between the top and bottom of the box in the boxplot, is 0.125.​</a:t>
            </a:r>
          </a:p>
        </p:txBody>
      </p:sp>
    </p:spTree>
    <p:extLst>
      <p:ext uri="{BB962C8B-B14F-4D97-AF65-F5344CB8AC3E}">
        <p14:creationId xmlns:p14="http://schemas.microsoft.com/office/powerpoint/2010/main" val="1939035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7E525F7-0788-4C0F-A8C4-97A3AB1759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88641"/>
            <a:ext cx="4464496" cy="14881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B63C89-F792-4BB3-A505-27D0B25387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0"/>
            <a:ext cx="4572000" cy="152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68E3504-D80F-4743-8E32-DC7CE6B9CF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657194"/>
            <a:ext cx="4572000" cy="1524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4C11896-A89B-43C8-8FD7-C409A87F96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11017"/>
            <a:ext cx="4104453" cy="13681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4471FBB-E26C-4D4B-B846-240AFF970B2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258" y="1905000"/>
            <a:ext cx="4283968" cy="14279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0F13F68-F6B2-41DB-BDDE-F30E8E0BDF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577" y="3657193"/>
            <a:ext cx="4335649" cy="144521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4008A66-CFB0-4BA4-A0EA-1C90E6C10C50}"/>
              </a:ext>
            </a:extLst>
          </p:cNvPr>
          <p:cNvSpPr txBox="1"/>
          <p:nvPr/>
        </p:nvSpPr>
        <p:spPr>
          <a:xfrm>
            <a:off x="3131840" y="5805264"/>
            <a:ext cx="223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 running results</a:t>
            </a:r>
          </a:p>
        </p:txBody>
      </p:sp>
    </p:spTree>
    <p:extLst>
      <p:ext uri="{BB962C8B-B14F-4D97-AF65-F5344CB8AC3E}">
        <p14:creationId xmlns:p14="http://schemas.microsoft.com/office/powerpoint/2010/main" val="1210221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</TotalTime>
  <Words>99</Words>
  <Application>Microsoft Office PowerPoint</Application>
  <DocSecurity>0</DocSecurity>
  <PresentationFormat>On-screen Show (4:3)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Times New Roman</vt:lpstr>
      <vt:lpstr>Office 主题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TJ Zhang</cp:lastModifiedBy>
  <cp:revision>21</cp:revision>
  <dcterms:created xsi:type="dcterms:W3CDTF">2020-09-04T07:12:08Z</dcterms:created>
  <dcterms:modified xsi:type="dcterms:W3CDTF">2023-11-07T19:27:40Z</dcterms:modified>
  <cp:category/>
  <dc:identifier/>
  <cp:contentStatus/>
  <dc:language/>
  <cp:version/>
</cp:coreProperties>
</file>